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8799" y="513282"/>
            <a:ext cx="7726401" cy="629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8759" y="1574471"/>
            <a:ext cx="8046480" cy="4239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8472" y="6467713"/>
            <a:ext cx="2432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1496" y="2163634"/>
            <a:ext cx="7317703" cy="1388841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163445" marR="5080" indent="-2151380">
              <a:lnSpc>
                <a:spcPts val="5250"/>
              </a:lnSpc>
              <a:spcBef>
                <a:spcPts val="229"/>
              </a:spcBef>
            </a:pPr>
            <a:r>
              <a:rPr dirty="0"/>
              <a:t>Programmable</a:t>
            </a:r>
            <a:r>
              <a:rPr spc="-60" dirty="0"/>
              <a:t> </a:t>
            </a:r>
            <a:r>
              <a:rPr spc="-10" dirty="0"/>
              <a:t>Interfacing Devices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540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rlito"/>
                <a:cs typeface="Carlito"/>
              </a:rPr>
              <a:t>Block</a:t>
            </a:r>
            <a:r>
              <a:rPr b="0" spc="-10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diagram</a:t>
            </a:r>
            <a:r>
              <a:rPr b="0" spc="-10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</a:t>
            </a:r>
            <a:r>
              <a:rPr b="0" spc="-105" dirty="0">
                <a:latin typeface="Carlito"/>
                <a:cs typeface="Carlito"/>
              </a:rPr>
              <a:t> </a:t>
            </a:r>
            <a:r>
              <a:rPr b="0" spc="-20" dirty="0">
                <a:latin typeface="Carlito"/>
                <a:cs typeface="Carlito"/>
              </a:rPr>
              <a:t>8255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56" y="1487788"/>
            <a:ext cx="8358225" cy="51492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Different</a:t>
            </a:r>
            <a:r>
              <a:rPr sz="3950" spc="-30" dirty="0"/>
              <a:t> </a:t>
            </a:r>
            <a:r>
              <a:rPr sz="3950" dirty="0"/>
              <a:t>Mode</a:t>
            </a:r>
            <a:r>
              <a:rPr sz="3950" spc="-20" dirty="0"/>
              <a:t> </a:t>
            </a:r>
            <a:r>
              <a:rPr sz="3950" dirty="0"/>
              <a:t>of</a:t>
            </a:r>
            <a:r>
              <a:rPr sz="3950" spc="-20" dirty="0"/>
              <a:t> </a:t>
            </a:r>
            <a:r>
              <a:rPr sz="3950" dirty="0"/>
              <a:t>Operation</a:t>
            </a:r>
            <a:r>
              <a:rPr sz="3950" spc="-25" dirty="0"/>
              <a:t> </a:t>
            </a:r>
            <a:r>
              <a:rPr sz="3950" dirty="0"/>
              <a:t>of</a:t>
            </a:r>
            <a:r>
              <a:rPr sz="3950" spc="-20" dirty="0"/>
              <a:t> 8255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530223" y="1555619"/>
            <a:ext cx="8025130" cy="45878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770"/>
              </a:lnSpc>
              <a:spcBef>
                <a:spcPts val="125"/>
              </a:spcBef>
            </a:pPr>
            <a:r>
              <a:rPr sz="2350" dirty="0">
                <a:latin typeface="Carlito"/>
                <a:cs typeface="Carlito"/>
              </a:rPr>
              <a:t>8255A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has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three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different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operating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modes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spc="-50" dirty="0">
                <a:latin typeface="Carlito"/>
                <a:cs typeface="Carlito"/>
              </a:rPr>
              <a:t>−</a:t>
            </a:r>
            <a:endParaRPr sz="2350">
              <a:latin typeface="Carlito"/>
              <a:cs typeface="Carlito"/>
            </a:endParaRPr>
          </a:p>
          <a:p>
            <a:pPr marL="354965" marR="5080" indent="-297815">
              <a:lnSpc>
                <a:spcPct val="802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</a:tabLst>
            </a:pPr>
            <a:r>
              <a:rPr sz="2350" b="1" dirty="0">
                <a:latin typeface="Carlito"/>
                <a:cs typeface="Carlito"/>
              </a:rPr>
              <a:t>Mode</a:t>
            </a:r>
            <a:r>
              <a:rPr sz="2350" b="1" spc="-10" dirty="0">
                <a:latin typeface="Carlito"/>
                <a:cs typeface="Carlito"/>
              </a:rPr>
              <a:t> </a:t>
            </a:r>
            <a:r>
              <a:rPr sz="2350" b="1" dirty="0">
                <a:latin typeface="Carlito"/>
                <a:cs typeface="Carlito"/>
              </a:rPr>
              <a:t>0</a:t>
            </a:r>
            <a:r>
              <a:rPr sz="2350" b="1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−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 this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mode,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 and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 is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used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two </a:t>
            </a:r>
            <a:r>
              <a:rPr sz="2350" spc="-10" dirty="0">
                <a:latin typeface="Carlito"/>
                <a:cs typeface="Carlito"/>
              </a:rPr>
              <a:t>8-</a:t>
            </a:r>
            <a:r>
              <a:rPr sz="2350" dirty="0">
                <a:latin typeface="Carlito"/>
                <a:cs typeface="Carlito"/>
              </a:rPr>
              <a:t>bit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ports </a:t>
            </a:r>
            <a:r>
              <a:rPr sz="2350" dirty="0">
                <a:latin typeface="Carlito"/>
                <a:cs typeface="Carlito"/>
              </a:rPr>
              <a:t>and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 C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 two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4-</a:t>
            </a:r>
            <a:r>
              <a:rPr sz="2350" dirty="0">
                <a:latin typeface="Carlito"/>
                <a:cs typeface="Carlito"/>
              </a:rPr>
              <a:t>bit ports.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Each port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programmed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25" dirty="0">
                <a:latin typeface="Carlito"/>
                <a:cs typeface="Carlito"/>
              </a:rPr>
              <a:t>in </a:t>
            </a:r>
            <a:r>
              <a:rPr sz="2350" dirty="0">
                <a:latin typeface="Carlito"/>
                <a:cs typeface="Carlito"/>
              </a:rPr>
              <a:t>either</a:t>
            </a:r>
            <a:r>
              <a:rPr sz="2350" spc="-3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input</a:t>
            </a:r>
            <a:r>
              <a:rPr sz="2350" spc="-2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or</a:t>
            </a:r>
            <a:r>
              <a:rPr sz="2350" spc="-2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output</a:t>
            </a:r>
            <a:r>
              <a:rPr sz="2350" spc="-2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where</a:t>
            </a:r>
            <a:r>
              <a:rPr sz="2350" spc="-2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outputs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are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latched </a:t>
            </a:r>
            <a:r>
              <a:rPr sz="2350" dirty="0">
                <a:latin typeface="Carlito"/>
                <a:cs typeface="Carlito"/>
              </a:rPr>
              <a:t>and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inputs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are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not latched.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Ports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do not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have </a:t>
            </a:r>
            <a:r>
              <a:rPr sz="2350" spc="-10" dirty="0">
                <a:latin typeface="Carlito"/>
                <a:cs typeface="Carlito"/>
              </a:rPr>
              <a:t>interrupt capability.</a:t>
            </a:r>
            <a:endParaRPr sz="2350">
              <a:latin typeface="Carlito"/>
              <a:cs typeface="Carlito"/>
            </a:endParaRPr>
          </a:p>
          <a:p>
            <a:pPr marL="354965" marR="97790" indent="-297815">
              <a:lnSpc>
                <a:spcPct val="8040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</a:tabLst>
            </a:pPr>
            <a:r>
              <a:rPr sz="2350" b="1" dirty="0">
                <a:latin typeface="Carlito"/>
                <a:cs typeface="Carlito"/>
              </a:rPr>
              <a:t>Mode 1</a:t>
            </a:r>
            <a:r>
              <a:rPr sz="2350" b="1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−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this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mode, 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and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 is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used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8-</a:t>
            </a:r>
            <a:r>
              <a:rPr sz="2350" dirty="0">
                <a:latin typeface="Carlito"/>
                <a:cs typeface="Carlito"/>
              </a:rPr>
              <a:t>bit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I/O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ports. </a:t>
            </a:r>
            <a:r>
              <a:rPr sz="2350" dirty="0">
                <a:latin typeface="Carlito"/>
                <a:cs typeface="Carlito"/>
              </a:rPr>
              <a:t>They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configured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either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input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or output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ports.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20" dirty="0">
                <a:latin typeface="Carlito"/>
                <a:cs typeface="Carlito"/>
              </a:rPr>
              <a:t>Each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uses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three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lines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from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25" dirty="0">
                <a:latin typeface="Carlito"/>
                <a:cs typeface="Carlito"/>
              </a:rPr>
              <a:t> </a:t>
            </a:r>
            <a:r>
              <a:rPr sz="2350" b="1" dirty="0">
                <a:latin typeface="Carlito"/>
                <a:cs typeface="Carlito"/>
              </a:rPr>
              <a:t>handshake</a:t>
            </a:r>
            <a:r>
              <a:rPr sz="2350" b="1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signals.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Inputs </a:t>
            </a:r>
            <a:r>
              <a:rPr sz="2350" dirty="0">
                <a:latin typeface="Carlito"/>
                <a:cs typeface="Carlito"/>
              </a:rPr>
              <a:t>and</a:t>
            </a:r>
            <a:r>
              <a:rPr sz="2350" spc="-3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outputs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are</a:t>
            </a:r>
            <a:r>
              <a:rPr sz="2350" spc="-15" dirty="0">
                <a:latin typeface="Carlito"/>
                <a:cs typeface="Carlito"/>
              </a:rPr>
              <a:t> </a:t>
            </a:r>
            <a:r>
              <a:rPr sz="2350" spc="-10" dirty="0">
                <a:latin typeface="Carlito"/>
                <a:cs typeface="Carlito"/>
              </a:rPr>
              <a:t>latched.</a:t>
            </a:r>
            <a:endParaRPr sz="2350">
              <a:latin typeface="Carlito"/>
              <a:cs typeface="Carlito"/>
            </a:endParaRPr>
          </a:p>
          <a:p>
            <a:pPr marL="354965" marR="62865" indent="-297815">
              <a:lnSpc>
                <a:spcPct val="802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</a:tabLst>
            </a:pPr>
            <a:r>
              <a:rPr sz="2350" b="1" dirty="0">
                <a:latin typeface="Carlito"/>
                <a:cs typeface="Carlito"/>
              </a:rPr>
              <a:t>Mode</a:t>
            </a:r>
            <a:r>
              <a:rPr sz="2350" b="1" spc="-5" dirty="0">
                <a:latin typeface="Carlito"/>
                <a:cs typeface="Carlito"/>
              </a:rPr>
              <a:t> </a:t>
            </a:r>
            <a:r>
              <a:rPr sz="2350" b="1" dirty="0">
                <a:latin typeface="Carlito"/>
                <a:cs typeface="Carlito"/>
              </a:rPr>
              <a:t>2</a:t>
            </a:r>
            <a:r>
              <a:rPr sz="2350" b="1" spc="1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−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In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this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mode,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configured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15" dirty="0">
                <a:latin typeface="Carlito"/>
                <a:cs typeface="Carlito"/>
              </a:rPr>
              <a:t> </a:t>
            </a:r>
            <a:r>
              <a:rPr sz="2350" spc="-25" dirty="0">
                <a:latin typeface="Carlito"/>
                <a:cs typeface="Carlito"/>
              </a:rPr>
              <a:t>the </a:t>
            </a:r>
            <a:r>
              <a:rPr sz="2350" dirty="0">
                <a:latin typeface="Carlito"/>
                <a:cs typeface="Carlito"/>
              </a:rPr>
              <a:t>bidirectional port and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either in Mode 0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or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Mode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1. </a:t>
            </a:r>
            <a:r>
              <a:rPr sz="2350" spc="-20" dirty="0">
                <a:latin typeface="Carlito"/>
                <a:cs typeface="Carlito"/>
              </a:rPr>
              <a:t>Port </a:t>
            </a:r>
            <a:r>
              <a:rPr sz="2350" dirty="0">
                <a:latin typeface="Carlito"/>
                <a:cs typeface="Carlito"/>
              </a:rPr>
              <a:t>A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uses five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signals from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 as</a:t>
            </a:r>
            <a:r>
              <a:rPr sz="2350" spc="15" dirty="0">
                <a:latin typeface="Carlito"/>
                <a:cs typeface="Carlito"/>
              </a:rPr>
              <a:t> </a:t>
            </a:r>
            <a:r>
              <a:rPr sz="2350" b="1" dirty="0">
                <a:latin typeface="Carlito"/>
                <a:cs typeface="Carlito"/>
              </a:rPr>
              <a:t>handshake </a:t>
            </a:r>
            <a:r>
              <a:rPr sz="2350" dirty="0">
                <a:latin typeface="Carlito"/>
                <a:cs typeface="Carlito"/>
              </a:rPr>
              <a:t>signals for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spc="-20" dirty="0">
                <a:latin typeface="Carlito"/>
                <a:cs typeface="Carlito"/>
              </a:rPr>
              <a:t>data </a:t>
            </a:r>
            <a:r>
              <a:rPr sz="2350" dirty="0">
                <a:latin typeface="Carlito"/>
                <a:cs typeface="Carlito"/>
              </a:rPr>
              <a:t>transfer.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The remaining three signals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from Port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can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be</a:t>
            </a:r>
            <a:r>
              <a:rPr sz="2350" spc="5" dirty="0">
                <a:latin typeface="Carlito"/>
                <a:cs typeface="Carlito"/>
              </a:rPr>
              <a:t> </a:t>
            </a:r>
            <a:r>
              <a:rPr sz="2350" spc="-20" dirty="0">
                <a:latin typeface="Carlito"/>
                <a:cs typeface="Carlito"/>
              </a:rPr>
              <a:t>used </a:t>
            </a:r>
            <a:r>
              <a:rPr sz="2350" dirty="0">
                <a:latin typeface="Carlito"/>
                <a:cs typeface="Carlito"/>
              </a:rPr>
              <a:t>either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simple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I/O</a:t>
            </a:r>
            <a:r>
              <a:rPr sz="2350" spc="-5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or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as handshake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for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dirty="0">
                <a:latin typeface="Carlito"/>
                <a:cs typeface="Carlito"/>
              </a:rPr>
              <a:t>port</a:t>
            </a:r>
            <a:r>
              <a:rPr sz="2350" spc="-10" dirty="0">
                <a:latin typeface="Carlito"/>
                <a:cs typeface="Carlito"/>
              </a:rPr>
              <a:t> </a:t>
            </a:r>
            <a:r>
              <a:rPr sz="2350" spc="-25" dirty="0">
                <a:latin typeface="Carlito"/>
                <a:cs typeface="Carlito"/>
              </a:rPr>
              <a:t>B.</a:t>
            </a:r>
            <a:endParaRPr sz="2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2095">
              <a:lnSpc>
                <a:spcPct val="100000"/>
              </a:lnSpc>
              <a:spcBef>
                <a:spcPts val="100"/>
              </a:spcBef>
            </a:pPr>
            <a:r>
              <a:rPr dirty="0"/>
              <a:t>Pin</a:t>
            </a:r>
            <a:r>
              <a:rPr spc="-30" dirty="0"/>
              <a:t> </a:t>
            </a:r>
            <a:r>
              <a:rPr dirty="0"/>
              <a:t>Diagram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8255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255" y="1741982"/>
            <a:ext cx="3576320" cy="423354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09245" indent="-296545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309245" algn="l"/>
              </a:tabLst>
            </a:pPr>
            <a:r>
              <a:rPr sz="2400" b="1" dirty="0">
                <a:latin typeface="Carlito"/>
                <a:cs typeface="Carlito"/>
              </a:rPr>
              <a:t>PA0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PA7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Pins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A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309245" algn="l"/>
              </a:tabLst>
            </a:pPr>
            <a:r>
              <a:rPr sz="2400" b="1" dirty="0">
                <a:latin typeface="Carlito"/>
                <a:cs typeface="Carlito"/>
              </a:rPr>
              <a:t>PB0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PB7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Pins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B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400" b="1" dirty="0">
                <a:latin typeface="Carlito"/>
                <a:cs typeface="Carlito"/>
              </a:rPr>
              <a:t>PC0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PC7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Pins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C</a:t>
            </a:r>
            <a:endParaRPr sz="2400">
              <a:latin typeface="Carlito"/>
              <a:cs typeface="Carlito"/>
            </a:endParaRPr>
          </a:p>
          <a:p>
            <a:pPr marL="309880" marR="397510" indent="-297815">
              <a:lnSpc>
                <a:spcPct val="100499"/>
              </a:lnSpc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b="1" dirty="0">
                <a:latin typeface="Carlito"/>
                <a:cs typeface="Carlito"/>
              </a:rPr>
              <a:t>D0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D7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pins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transfer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data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309245" algn="l"/>
              </a:tabLst>
            </a:pPr>
            <a:r>
              <a:rPr sz="2400" b="1" dirty="0">
                <a:latin typeface="Carlito"/>
                <a:cs typeface="Carlito"/>
              </a:rPr>
              <a:t>RESET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Reset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input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400" b="1" dirty="0">
                <a:latin typeface="Carlito"/>
                <a:cs typeface="Carlito"/>
              </a:rPr>
              <a:t>RD’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Read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input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400" b="1" dirty="0">
                <a:latin typeface="Carlito"/>
                <a:cs typeface="Carlito"/>
              </a:rPr>
              <a:t>WR’</a:t>
            </a:r>
            <a:r>
              <a:rPr sz="2400" b="1" spc="-5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Write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input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400" b="1" dirty="0">
                <a:latin typeface="Carlito"/>
                <a:cs typeface="Carlito"/>
              </a:rPr>
              <a:t>CS’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Chip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select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09245" algn="l"/>
              </a:tabLst>
            </a:pPr>
            <a:r>
              <a:rPr sz="2400" b="1" dirty="0">
                <a:latin typeface="Carlito"/>
                <a:cs typeface="Carlito"/>
              </a:rPr>
              <a:t>A1</a:t>
            </a:r>
            <a:r>
              <a:rPr sz="2400" b="1" spc="-4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and</a:t>
            </a:r>
            <a:r>
              <a:rPr sz="2400" b="1" spc="-4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A0</a:t>
            </a:r>
            <a:r>
              <a:rPr sz="2400" b="1" spc="-4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–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Address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pins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19" y="1571621"/>
            <a:ext cx="4857765" cy="49269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Interfacing</a:t>
            </a:r>
            <a:r>
              <a:rPr sz="3950" spc="-30" dirty="0"/>
              <a:t> </a:t>
            </a:r>
            <a:r>
              <a:rPr sz="3950" dirty="0"/>
              <a:t>A/D</a:t>
            </a:r>
            <a:r>
              <a:rPr sz="3950" spc="-30" dirty="0"/>
              <a:t> </a:t>
            </a:r>
            <a:r>
              <a:rPr sz="3950" dirty="0"/>
              <a:t>converter</a:t>
            </a:r>
            <a:r>
              <a:rPr sz="3950" spc="-30" dirty="0"/>
              <a:t> </a:t>
            </a:r>
            <a:r>
              <a:rPr sz="3950" dirty="0"/>
              <a:t>using</a:t>
            </a:r>
            <a:r>
              <a:rPr sz="3950" spc="-30" dirty="0"/>
              <a:t> </a:t>
            </a:r>
            <a:r>
              <a:rPr sz="3950" spc="-20" dirty="0"/>
              <a:t>8255</a:t>
            </a:r>
            <a:endParaRPr sz="39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6550" marR="46355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To</a:t>
            </a:r>
            <a:r>
              <a:rPr spc="-15" dirty="0"/>
              <a:t> </a:t>
            </a:r>
            <a:r>
              <a:rPr dirty="0"/>
              <a:t>interface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ADC</a:t>
            </a:r>
            <a:r>
              <a:rPr spc="-15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dirty="0"/>
              <a:t>8085,</a:t>
            </a:r>
            <a:r>
              <a:rPr spc="-15" dirty="0"/>
              <a:t> </a:t>
            </a:r>
            <a:r>
              <a:rPr dirty="0"/>
              <a:t>we</a:t>
            </a:r>
            <a:r>
              <a:rPr spc="-15" dirty="0"/>
              <a:t> </a:t>
            </a:r>
            <a:r>
              <a:rPr dirty="0"/>
              <a:t>need</a:t>
            </a:r>
            <a:r>
              <a:rPr spc="-15" dirty="0"/>
              <a:t> </a:t>
            </a:r>
            <a:r>
              <a:rPr spc="-20" dirty="0"/>
              <a:t>8255 </a:t>
            </a:r>
            <a:r>
              <a:rPr dirty="0"/>
              <a:t>Programmable</a:t>
            </a:r>
            <a:r>
              <a:rPr spc="-35" dirty="0"/>
              <a:t> </a:t>
            </a:r>
            <a:r>
              <a:rPr dirty="0"/>
              <a:t>Peripheral</a:t>
            </a:r>
            <a:r>
              <a:rPr spc="-35" dirty="0"/>
              <a:t> </a:t>
            </a:r>
            <a:r>
              <a:rPr dirty="0"/>
              <a:t>Interface</a:t>
            </a:r>
            <a:r>
              <a:rPr spc="-35" dirty="0"/>
              <a:t> </a:t>
            </a:r>
            <a:r>
              <a:rPr dirty="0"/>
              <a:t>chip</a:t>
            </a:r>
            <a:r>
              <a:rPr spc="-3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spc="-25" dirty="0"/>
              <a:t>it.</a:t>
            </a:r>
          </a:p>
          <a:p>
            <a:pPr marL="336550" marR="55880" indent="-287020">
              <a:lnSpc>
                <a:spcPct val="80500"/>
              </a:lnSpc>
              <a:spcBef>
                <a:spcPts val="610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The</a:t>
            </a:r>
            <a:r>
              <a:rPr spc="-15" dirty="0"/>
              <a:t> </a:t>
            </a:r>
            <a:r>
              <a:rPr dirty="0"/>
              <a:t>Port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8255</a:t>
            </a:r>
            <a:r>
              <a:rPr spc="-15" dirty="0"/>
              <a:t> </a:t>
            </a:r>
            <a:r>
              <a:rPr dirty="0"/>
              <a:t>chip</a:t>
            </a:r>
            <a:r>
              <a:rPr spc="-1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used</a:t>
            </a:r>
            <a:r>
              <a:rPr spc="-10" dirty="0"/>
              <a:t> </a:t>
            </a:r>
            <a:r>
              <a:rPr dirty="0"/>
              <a:t>as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input</a:t>
            </a:r>
            <a:r>
              <a:rPr spc="-15" dirty="0"/>
              <a:t> </a:t>
            </a:r>
            <a:r>
              <a:rPr spc="-10" dirty="0"/>
              <a:t>port.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PC</a:t>
            </a:r>
            <a:r>
              <a:rPr sz="2925" baseline="-31339" dirty="0"/>
              <a:t>7</a:t>
            </a:r>
            <a:r>
              <a:rPr sz="2925" spc="322" baseline="-31339" dirty="0"/>
              <a:t> </a:t>
            </a:r>
            <a:r>
              <a:rPr sz="2950" dirty="0"/>
              <a:t>pin</a:t>
            </a:r>
            <a:r>
              <a:rPr sz="2950" spc="-5" dirty="0"/>
              <a:t> </a:t>
            </a:r>
            <a:r>
              <a:rPr sz="2950" dirty="0"/>
              <a:t>of</a:t>
            </a:r>
            <a:r>
              <a:rPr sz="2950" spc="-5" dirty="0"/>
              <a:t> </a:t>
            </a:r>
            <a:r>
              <a:rPr sz="2950" dirty="0"/>
              <a:t>Port</a:t>
            </a:r>
            <a:r>
              <a:rPr sz="2950" spc="-10" dirty="0"/>
              <a:t> </a:t>
            </a:r>
            <a:r>
              <a:rPr sz="2950" dirty="0"/>
              <a:t>C</a:t>
            </a:r>
            <a:r>
              <a:rPr sz="2925" baseline="-31339" dirty="0"/>
              <a:t>upper</a:t>
            </a:r>
            <a:r>
              <a:rPr sz="2925" spc="322" baseline="-31339" dirty="0"/>
              <a:t> </a:t>
            </a:r>
            <a:r>
              <a:rPr sz="2950" dirty="0"/>
              <a:t>is</a:t>
            </a:r>
            <a:r>
              <a:rPr sz="2950" spc="-10" dirty="0"/>
              <a:t> </a:t>
            </a:r>
            <a:r>
              <a:rPr sz="2950" dirty="0"/>
              <a:t>connected</a:t>
            </a:r>
            <a:r>
              <a:rPr sz="2950" spc="-5" dirty="0"/>
              <a:t> </a:t>
            </a:r>
            <a:r>
              <a:rPr sz="2950" dirty="0"/>
              <a:t>to</a:t>
            </a:r>
            <a:r>
              <a:rPr sz="2950" spc="-5" dirty="0"/>
              <a:t> </a:t>
            </a:r>
            <a:r>
              <a:rPr sz="2950" dirty="0"/>
              <a:t>the</a:t>
            </a:r>
            <a:r>
              <a:rPr sz="2950" spc="-5" dirty="0"/>
              <a:t> </a:t>
            </a:r>
            <a:r>
              <a:rPr sz="2950" spc="-25" dirty="0"/>
              <a:t>End </a:t>
            </a:r>
            <a:r>
              <a:rPr sz="2950" dirty="0"/>
              <a:t>of</a:t>
            </a:r>
            <a:r>
              <a:rPr sz="2950" spc="-30" dirty="0"/>
              <a:t> </a:t>
            </a:r>
            <a:r>
              <a:rPr sz="2950" dirty="0"/>
              <a:t>Conversion</a:t>
            </a:r>
            <a:r>
              <a:rPr sz="2950" spc="-15" dirty="0"/>
              <a:t> </a:t>
            </a:r>
            <a:r>
              <a:rPr sz="2950" dirty="0"/>
              <a:t>(EOC)</a:t>
            </a:r>
            <a:r>
              <a:rPr sz="2950" spc="-15" dirty="0"/>
              <a:t> </a:t>
            </a:r>
            <a:r>
              <a:rPr sz="2950" dirty="0"/>
              <a:t>Pin</a:t>
            </a:r>
            <a:r>
              <a:rPr sz="2950" spc="-15" dirty="0"/>
              <a:t> </a:t>
            </a:r>
            <a:r>
              <a:rPr sz="2950" dirty="0"/>
              <a:t>of</a:t>
            </a:r>
            <a:r>
              <a:rPr sz="2950" spc="-15" dirty="0"/>
              <a:t> </a:t>
            </a:r>
            <a:r>
              <a:rPr sz="2950" dirty="0"/>
              <a:t>the</a:t>
            </a:r>
            <a:r>
              <a:rPr sz="2950" spc="-15" dirty="0"/>
              <a:t> </a:t>
            </a:r>
            <a:r>
              <a:rPr sz="2950" dirty="0"/>
              <a:t>analog</a:t>
            </a:r>
            <a:r>
              <a:rPr sz="2950" spc="-15" dirty="0"/>
              <a:t> </a:t>
            </a:r>
            <a:r>
              <a:rPr sz="2950" dirty="0"/>
              <a:t>to</a:t>
            </a:r>
            <a:r>
              <a:rPr sz="2950" spc="-15" dirty="0"/>
              <a:t> </a:t>
            </a:r>
            <a:r>
              <a:rPr sz="2950" spc="-10" dirty="0"/>
              <a:t>digital </a:t>
            </a:r>
            <a:r>
              <a:rPr sz="2950" dirty="0"/>
              <a:t>converter.</a:t>
            </a:r>
            <a:r>
              <a:rPr sz="2950" spc="-20" dirty="0"/>
              <a:t> </a:t>
            </a:r>
            <a:r>
              <a:rPr sz="2950" dirty="0"/>
              <a:t>This</a:t>
            </a:r>
            <a:r>
              <a:rPr sz="2950" spc="-15" dirty="0"/>
              <a:t> </a:t>
            </a:r>
            <a:r>
              <a:rPr sz="2950" dirty="0"/>
              <a:t>port</a:t>
            </a:r>
            <a:r>
              <a:rPr sz="2950" spc="-25" dirty="0"/>
              <a:t> </a:t>
            </a:r>
            <a:r>
              <a:rPr sz="2950" dirty="0"/>
              <a:t>is</a:t>
            </a:r>
            <a:r>
              <a:rPr sz="2950" spc="-15" dirty="0"/>
              <a:t> </a:t>
            </a:r>
            <a:r>
              <a:rPr sz="2950" dirty="0"/>
              <a:t>also</a:t>
            </a:r>
            <a:r>
              <a:rPr sz="2950" spc="-20" dirty="0"/>
              <a:t> </a:t>
            </a:r>
            <a:r>
              <a:rPr sz="2950" dirty="0"/>
              <a:t>used</a:t>
            </a:r>
            <a:r>
              <a:rPr sz="2950" spc="-15" dirty="0"/>
              <a:t> </a:t>
            </a:r>
            <a:r>
              <a:rPr sz="2950" dirty="0"/>
              <a:t>as</a:t>
            </a:r>
            <a:r>
              <a:rPr sz="2950" spc="-20" dirty="0"/>
              <a:t> </a:t>
            </a:r>
            <a:r>
              <a:rPr sz="2950" dirty="0"/>
              <a:t>input</a:t>
            </a:r>
            <a:r>
              <a:rPr sz="2950" spc="-20" dirty="0"/>
              <a:t> </a:t>
            </a:r>
            <a:r>
              <a:rPr sz="2950" dirty="0"/>
              <a:t>port.</a:t>
            </a:r>
            <a:r>
              <a:rPr sz="2950" spc="-15" dirty="0"/>
              <a:t> </a:t>
            </a:r>
            <a:r>
              <a:rPr sz="2950" spc="-25" dirty="0"/>
              <a:t>The </a:t>
            </a:r>
            <a:r>
              <a:rPr sz="2950" dirty="0"/>
              <a:t>C</a:t>
            </a:r>
            <a:r>
              <a:rPr sz="2925" baseline="-31339" dirty="0"/>
              <a:t>lower</a:t>
            </a:r>
            <a:r>
              <a:rPr sz="2925" spc="322" baseline="-31339" dirty="0"/>
              <a:t> </a:t>
            </a:r>
            <a:r>
              <a:rPr sz="2950" dirty="0"/>
              <a:t>port</a:t>
            </a:r>
            <a:r>
              <a:rPr sz="2950" spc="-10" dirty="0"/>
              <a:t> </a:t>
            </a:r>
            <a:r>
              <a:rPr sz="2950" dirty="0"/>
              <a:t>is</a:t>
            </a:r>
            <a:r>
              <a:rPr sz="2950" spc="-5" dirty="0"/>
              <a:t> </a:t>
            </a:r>
            <a:r>
              <a:rPr sz="2950" dirty="0"/>
              <a:t>used</a:t>
            </a:r>
            <a:r>
              <a:rPr sz="2950" spc="-5" dirty="0"/>
              <a:t> </a:t>
            </a:r>
            <a:r>
              <a:rPr sz="2950" dirty="0"/>
              <a:t>as output</a:t>
            </a:r>
            <a:r>
              <a:rPr sz="2950" spc="-10" dirty="0"/>
              <a:t> </a:t>
            </a:r>
            <a:r>
              <a:rPr sz="2950" dirty="0"/>
              <a:t>port.</a:t>
            </a:r>
            <a:r>
              <a:rPr sz="2950" spc="-5" dirty="0"/>
              <a:t> </a:t>
            </a:r>
            <a:r>
              <a:rPr sz="2950" dirty="0"/>
              <a:t>The</a:t>
            </a:r>
            <a:r>
              <a:rPr sz="2950" spc="-5" dirty="0"/>
              <a:t> </a:t>
            </a:r>
            <a:r>
              <a:rPr sz="2950" dirty="0"/>
              <a:t>PC</a:t>
            </a:r>
            <a:r>
              <a:rPr sz="2925" baseline="-31339" dirty="0"/>
              <a:t>2-0</a:t>
            </a:r>
            <a:r>
              <a:rPr sz="2925" spc="330" baseline="-31339" dirty="0"/>
              <a:t> </a:t>
            </a:r>
            <a:r>
              <a:rPr sz="2950" spc="-10" dirty="0"/>
              <a:t>lines </a:t>
            </a:r>
            <a:r>
              <a:rPr sz="2950" dirty="0"/>
              <a:t>are</a:t>
            </a:r>
            <a:r>
              <a:rPr sz="2950" spc="-30" dirty="0"/>
              <a:t> </a:t>
            </a:r>
            <a:r>
              <a:rPr sz="2950" dirty="0"/>
              <a:t>connected</a:t>
            </a:r>
            <a:r>
              <a:rPr sz="2950" spc="-15" dirty="0"/>
              <a:t> </a:t>
            </a:r>
            <a:r>
              <a:rPr sz="2950" dirty="0"/>
              <a:t>to</a:t>
            </a:r>
            <a:r>
              <a:rPr sz="2950" spc="-20" dirty="0"/>
              <a:t> </a:t>
            </a:r>
            <a:r>
              <a:rPr sz="2950" dirty="0"/>
              <a:t>three</a:t>
            </a:r>
            <a:r>
              <a:rPr sz="2950" spc="-15" dirty="0"/>
              <a:t> </a:t>
            </a:r>
            <a:r>
              <a:rPr sz="2950" dirty="0"/>
              <a:t>address</a:t>
            </a:r>
            <a:r>
              <a:rPr sz="2950" spc="-20" dirty="0"/>
              <a:t> </a:t>
            </a:r>
            <a:r>
              <a:rPr sz="2950" dirty="0"/>
              <a:t>pins</a:t>
            </a:r>
            <a:r>
              <a:rPr sz="2950" spc="-15" dirty="0"/>
              <a:t> </a:t>
            </a:r>
            <a:r>
              <a:rPr sz="2950" dirty="0"/>
              <a:t>of</a:t>
            </a:r>
            <a:r>
              <a:rPr sz="2950" spc="-20" dirty="0"/>
              <a:t> </a:t>
            </a:r>
            <a:r>
              <a:rPr sz="2950" dirty="0"/>
              <a:t>this</a:t>
            </a:r>
            <a:r>
              <a:rPr sz="2950" spc="-15" dirty="0"/>
              <a:t> </a:t>
            </a:r>
            <a:r>
              <a:rPr sz="2950" dirty="0"/>
              <a:t>chip</a:t>
            </a:r>
            <a:r>
              <a:rPr sz="2950" spc="-15" dirty="0"/>
              <a:t> </a:t>
            </a:r>
            <a:r>
              <a:rPr sz="2950" spc="-25" dirty="0"/>
              <a:t>to </a:t>
            </a:r>
            <a:r>
              <a:rPr sz="2950" dirty="0"/>
              <a:t>select</a:t>
            </a:r>
            <a:r>
              <a:rPr sz="2950" spc="-20" dirty="0"/>
              <a:t> </a:t>
            </a:r>
            <a:r>
              <a:rPr sz="2950" dirty="0"/>
              <a:t>input</a:t>
            </a:r>
            <a:r>
              <a:rPr sz="2950" spc="-20" dirty="0"/>
              <a:t> </a:t>
            </a:r>
            <a:r>
              <a:rPr sz="2950" dirty="0"/>
              <a:t>channels.</a:t>
            </a:r>
            <a:r>
              <a:rPr sz="2950" spc="-15" dirty="0"/>
              <a:t> </a:t>
            </a:r>
            <a:r>
              <a:rPr sz="2950" dirty="0"/>
              <a:t>The</a:t>
            </a:r>
            <a:r>
              <a:rPr sz="2950" spc="-10" dirty="0"/>
              <a:t> </a:t>
            </a:r>
            <a:r>
              <a:rPr sz="2950" dirty="0"/>
              <a:t>PC</a:t>
            </a:r>
            <a:r>
              <a:rPr sz="2925" baseline="-31339" dirty="0"/>
              <a:t>3</a:t>
            </a:r>
            <a:r>
              <a:rPr sz="2925" spc="307" baseline="-31339" dirty="0"/>
              <a:t> </a:t>
            </a:r>
            <a:r>
              <a:rPr sz="2950" dirty="0"/>
              <a:t>pin</a:t>
            </a:r>
            <a:r>
              <a:rPr sz="2950" spc="-15" dirty="0"/>
              <a:t> </a:t>
            </a:r>
            <a:r>
              <a:rPr sz="2950" dirty="0"/>
              <a:t>is</a:t>
            </a:r>
            <a:r>
              <a:rPr sz="2950" spc="-15" dirty="0"/>
              <a:t> </a:t>
            </a:r>
            <a:r>
              <a:rPr sz="2950" dirty="0"/>
              <a:t>connected</a:t>
            </a:r>
            <a:r>
              <a:rPr sz="2950" spc="-15" dirty="0"/>
              <a:t> </a:t>
            </a:r>
            <a:r>
              <a:rPr sz="2950" spc="-25" dirty="0"/>
              <a:t>to </a:t>
            </a:r>
            <a:r>
              <a:rPr sz="2950" dirty="0"/>
              <a:t>the</a:t>
            </a:r>
            <a:r>
              <a:rPr sz="2950" spc="-30" dirty="0"/>
              <a:t> </a:t>
            </a:r>
            <a:r>
              <a:rPr sz="2950" dirty="0"/>
              <a:t>Start</a:t>
            </a:r>
            <a:r>
              <a:rPr sz="2950" spc="-20" dirty="0"/>
              <a:t> </a:t>
            </a:r>
            <a:r>
              <a:rPr sz="2950" dirty="0"/>
              <a:t>of</a:t>
            </a:r>
            <a:r>
              <a:rPr sz="2950" spc="-15" dirty="0"/>
              <a:t> </a:t>
            </a:r>
            <a:r>
              <a:rPr sz="2950" dirty="0"/>
              <a:t>Conversion</a:t>
            </a:r>
            <a:r>
              <a:rPr sz="2950" spc="-15" dirty="0"/>
              <a:t> </a:t>
            </a:r>
            <a:r>
              <a:rPr sz="2950" dirty="0"/>
              <a:t>(SOC)</a:t>
            </a:r>
            <a:r>
              <a:rPr sz="2950" spc="-15" dirty="0"/>
              <a:t> </a:t>
            </a:r>
            <a:r>
              <a:rPr sz="2950" dirty="0"/>
              <a:t>pin</a:t>
            </a:r>
            <a:r>
              <a:rPr sz="2950" spc="-15" dirty="0"/>
              <a:t> </a:t>
            </a:r>
            <a:r>
              <a:rPr sz="2950" dirty="0"/>
              <a:t>and</a:t>
            </a:r>
            <a:r>
              <a:rPr sz="2950" spc="-15" dirty="0"/>
              <a:t> </a:t>
            </a:r>
            <a:r>
              <a:rPr sz="2950" dirty="0"/>
              <a:t>ALE</a:t>
            </a:r>
            <a:r>
              <a:rPr sz="2950" spc="-15" dirty="0"/>
              <a:t> </a:t>
            </a:r>
            <a:r>
              <a:rPr sz="2950" dirty="0"/>
              <a:t>pin</a:t>
            </a:r>
            <a:r>
              <a:rPr sz="2950" spc="-15" dirty="0"/>
              <a:t> </a:t>
            </a:r>
            <a:r>
              <a:rPr sz="2950" spc="-25" dirty="0"/>
              <a:t>of </a:t>
            </a:r>
            <a:r>
              <a:rPr sz="2950" dirty="0"/>
              <a:t>ADC</a:t>
            </a:r>
            <a:r>
              <a:rPr sz="2950" spc="-10" dirty="0"/>
              <a:t> 0808/0809.</a:t>
            </a:r>
            <a:endParaRPr sz="29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99" y="81460"/>
            <a:ext cx="7721600" cy="12293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148965" marR="5080" indent="-3136900">
              <a:lnSpc>
                <a:spcPts val="4720"/>
              </a:lnSpc>
              <a:spcBef>
                <a:spcPts val="235"/>
              </a:spcBef>
            </a:pPr>
            <a:r>
              <a:rPr sz="3950" dirty="0"/>
              <a:t>Interfacing</a:t>
            </a:r>
            <a:r>
              <a:rPr sz="3950" spc="-30" dirty="0"/>
              <a:t> </a:t>
            </a:r>
            <a:r>
              <a:rPr sz="3950" dirty="0"/>
              <a:t>A/D</a:t>
            </a:r>
            <a:r>
              <a:rPr sz="3950" spc="-30" dirty="0"/>
              <a:t> </a:t>
            </a:r>
            <a:r>
              <a:rPr sz="3950" dirty="0"/>
              <a:t>converter</a:t>
            </a:r>
            <a:r>
              <a:rPr sz="3950" spc="-30" dirty="0"/>
              <a:t> </a:t>
            </a:r>
            <a:r>
              <a:rPr sz="3950" dirty="0"/>
              <a:t>using</a:t>
            </a:r>
            <a:r>
              <a:rPr sz="3950" spc="-30" dirty="0"/>
              <a:t> </a:t>
            </a:r>
            <a:r>
              <a:rPr sz="3950" spc="-20" dirty="0"/>
              <a:t>8255 </a:t>
            </a:r>
            <a:r>
              <a:rPr sz="3950" spc="-10" dirty="0"/>
              <a:t>(Cont.)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594" y="1500171"/>
            <a:ext cx="8195490" cy="49753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8253</a:t>
            </a:r>
            <a:r>
              <a:rPr sz="3950" spc="-50" dirty="0"/>
              <a:t> </a:t>
            </a:r>
            <a:r>
              <a:rPr sz="3950" dirty="0"/>
              <a:t>Programmable</a:t>
            </a:r>
            <a:r>
              <a:rPr sz="3950" spc="-40" dirty="0"/>
              <a:t> </a:t>
            </a:r>
            <a:r>
              <a:rPr sz="3950" dirty="0"/>
              <a:t>Interval</a:t>
            </a:r>
            <a:r>
              <a:rPr sz="3950" spc="-35" dirty="0"/>
              <a:t> </a:t>
            </a:r>
            <a:r>
              <a:rPr sz="3950" spc="-10" dirty="0"/>
              <a:t>Timer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586620" y="1455839"/>
            <a:ext cx="7663180" cy="43249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marR="5080" indent="-287020">
              <a:lnSpc>
                <a:spcPts val="2850"/>
              </a:lnSpc>
              <a:spcBef>
                <a:spcPts val="7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The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Intel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8253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Programmable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Interval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Timers </a:t>
            </a:r>
            <a:r>
              <a:rPr sz="2950" dirty="0">
                <a:latin typeface="Carlito"/>
                <a:cs typeface="Carlito"/>
              </a:rPr>
              <a:t>(PTIs)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designed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microprocessors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perform </a:t>
            </a:r>
            <a:r>
              <a:rPr sz="2950" dirty="0">
                <a:latin typeface="Carlito"/>
                <a:cs typeface="Carlito"/>
              </a:rPr>
              <a:t>timing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counting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functions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using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three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16-</a:t>
            </a:r>
            <a:r>
              <a:rPr sz="2950" spc="-25" dirty="0">
                <a:latin typeface="Carlito"/>
                <a:cs typeface="Carlito"/>
              </a:rPr>
              <a:t>bit </a:t>
            </a:r>
            <a:r>
              <a:rPr sz="2950" spc="-10" dirty="0">
                <a:latin typeface="Carlito"/>
                <a:cs typeface="Carlito"/>
              </a:rPr>
              <a:t>registers.</a:t>
            </a:r>
            <a:endParaRPr sz="2950">
              <a:latin typeface="Carlito"/>
              <a:cs typeface="Carlito"/>
            </a:endParaRPr>
          </a:p>
          <a:p>
            <a:pPr marL="299085" marR="83185" indent="-287020">
              <a:lnSpc>
                <a:spcPts val="2860"/>
              </a:lnSpc>
              <a:spcBef>
                <a:spcPts val="5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Each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counter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has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2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input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pins,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i.e.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Clock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&amp;</a:t>
            </a:r>
            <a:r>
              <a:rPr sz="2950" spc="-10" dirty="0">
                <a:latin typeface="Carlito"/>
                <a:cs typeface="Carlito"/>
              </a:rPr>
              <a:t> Gate, </a:t>
            </a:r>
            <a:r>
              <a:rPr sz="2950" dirty="0">
                <a:latin typeface="Carlito"/>
                <a:cs typeface="Carlito"/>
              </a:rPr>
              <a:t>and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1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pin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for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“OUT”</a:t>
            </a:r>
            <a:r>
              <a:rPr sz="2950" spc="-10" dirty="0">
                <a:latin typeface="Carlito"/>
                <a:cs typeface="Carlito"/>
              </a:rPr>
              <a:t> output.</a:t>
            </a:r>
            <a:endParaRPr sz="2950">
              <a:latin typeface="Carlito"/>
              <a:cs typeface="Carlito"/>
            </a:endParaRPr>
          </a:p>
          <a:p>
            <a:pPr marL="299085" marR="14604" indent="-287020">
              <a:lnSpc>
                <a:spcPts val="2860"/>
              </a:lnSpc>
              <a:spcBef>
                <a:spcPts val="58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To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operate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counter,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0" dirty="0">
                <a:latin typeface="Carlito"/>
                <a:cs typeface="Carlito"/>
              </a:rPr>
              <a:t> 16-</a:t>
            </a:r>
            <a:r>
              <a:rPr sz="2950" dirty="0">
                <a:latin typeface="Carlito"/>
                <a:cs typeface="Carlito"/>
              </a:rPr>
              <a:t>bit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count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loaded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5" dirty="0">
                <a:latin typeface="Carlito"/>
                <a:cs typeface="Carlito"/>
              </a:rPr>
              <a:t>in </a:t>
            </a:r>
            <a:r>
              <a:rPr sz="2950" dirty="0">
                <a:latin typeface="Carlito"/>
                <a:cs typeface="Carlito"/>
              </a:rPr>
              <a:t>its</a:t>
            </a:r>
            <a:r>
              <a:rPr sz="2950" spc="-10" dirty="0">
                <a:latin typeface="Carlito"/>
                <a:cs typeface="Carlito"/>
              </a:rPr>
              <a:t> register.</a:t>
            </a:r>
            <a:endParaRPr sz="2950">
              <a:latin typeface="Carlito"/>
              <a:cs typeface="Carlito"/>
            </a:endParaRPr>
          </a:p>
          <a:p>
            <a:pPr marL="299085" marR="107314" indent="-287020" algn="just">
              <a:lnSpc>
                <a:spcPct val="80600"/>
              </a:lnSpc>
              <a:spcBef>
                <a:spcPts val="60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latin typeface="Carlito"/>
                <a:cs typeface="Carlito"/>
              </a:rPr>
              <a:t>On</a:t>
            </a:r>
            <a:r>
              <a:rPr sz="2950" spc="-3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command,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begins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decrement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count </a:t>
            </a:r>
            <a:r>
              <a:rPr sz="2950" dirty="0">
                <a:latin typeface="Carlito"/>
                <a:cs typeface="Carlito"/>
              </a:rPr>
              <a:t>until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reaches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0,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generates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a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pulse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that </a:t>
            </a:r>
            <a:r>
              <a:rPr sz="2950" dirty="0">
                <a:latin typeface="Carlito"/>
                <a:cs typeface="Carlito"/>
              </a:rPr>
              <a:t>can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be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used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to</a:t>
            </a:r>
            <a:r>
              <a:rPr sz="2950" spc="-1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interrupt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the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-20" dirty="0">
                <a:latin typeface="Carlito"/>
                <a:cs typeface="Carlito"/>
              </a:rPr>
              <a:t>CPU.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027" y="857248"/>
            <a:ext cx="6082538" cy="4966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835" y="723898"/>
            <a:ext cx="6857986" cy="54197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351" y="328479"/>
            <a:ext cx="6828155" cy="13627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272665" marR="5080" indent="-2260600">
              <a:lnSpc>
                <a:spcPts val="5250"/>
              </a:lnSpc>
              <a:spcBef>
                <a:spcPts val="229"/>
              </a:spcBef>
            </a:pPr>
            <a:r>
              <a:rPr b="0" dirty="0">
                <a:latin typeface="Carlito"/>
                <a:cs typeface="Carlito"/>
              </a:rPr>
              <a:t>8259</a:t>
            </a:r>
            <a:r>
              <a:rPr b="0" spc="-114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Programmable</a:t>
            </a:r>
            <a:r>
              <a:rPr b="0" spc="-114" dirty="0">
                <a:latin typeface="Carlito"/>
                <a:cs typeface="Carlito"/>
              </a:rPr>
              <a:t> </a:t>
            </a:r>
            <a:r>
              <a:rPr b="0" spc="-10" dirty="0">
                <a:latin typeface="Carlito"/>
                <a:cs typeface="Carlito"/>
              </a:rPr>
              <a:t>Interrupt Controller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179" y="2269764"/>
            <a:ext cx="8006080" cy="14846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94640" marR="5080" indent="-281940">
              <a:lnSpc>
                <a:spcPts val="3820"/>
              </a:lnSpc>
              <a:spcBef>
                <a:spcPts val="229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8259A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interrupt </a:t>
            </a:r>
            <a:r>
              <a:rPr sz="3200" dirty="0">
                <a:latin typeface="Carlito"/>
                <a:cs typeface="Carlito"/>
              </a:rPr>
              <a:t>controller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specially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designed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work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with</a:t>
            </a:r>
            <a:r>
              <a:rPr sz="3200" spc="8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Intel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microprocessor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8080,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8085A,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8086,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8088.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4993" y="609598"/>
            <a:ext cx="5337254" cy="57149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213245"/>
            <a:ext cx="8534400" cy="123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434465" marR="5080" indent="-1422400">
              <a:lnSpc>
                <a:spcPts val="4720"/>
              </a:lnSpc>
              <a:spcBef>
                <a:spcPts val="235"/>
              </a:spcBef>
            </a:pPr>
            <a:r>
              <a:rPr sz="3950" spc="-10" dirty="0"/>
              <a:t>General-</a:t>
            </a:r>
            <a:r>
              <a:rPr sz="3950" dirty="0"/>
              <a:t>Purpose</a:t>
            </a:r>
            <a:r>
              <a:rPr sz="3950" spc="10" dirty="0"/>
              <a:t> </a:t>
            </a:r>
            <a:r>
              <a:rPr sz="3950" spc="-10" dirty="0"/>
              <a:t>Programmable </a:t>
            </a:r>
            <a:r>
              <a:rPr sz="3950" dirty="0"/>
              <a:t>Peripheral</a:t>
            </a:r>
            <a:r>
              <a:rPr sz="3950" spc="-60" dirty="0"/>
              <a:t> </a:t>
            </a:r>
            <a:r>
              <a:rPr sz="3950" spc="-10" dirty="0"/>
              <a:t>Devices</a:t>
            </a:r>
            <a:endParaRPr sz="395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91179" y="1538576"/>
            <a:ext cx="7630795" cy="42957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PPI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–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Peripheral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Interface</a:t>
            </a:r>
            <a:endParaRPr sz="3200" dirty="0">
              <a:latin typeface="Carlito"/>
              <a:cs typeface="Carlito"/>
            </a:endParaRPr>
          </a:p>
          <a:p>
            <a:pPr marL="294640" marR="112395" indent="-281940">
              <a:lnSpc>
                <a:spcPts val="3479"/>
              </a:lnSpc>
              <a:spcBef>
                <a:spcPts val="66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port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chip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used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interfacing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I/O </a:t>
            </a:r>
            <a:r>
              <a:rPr sz="3200" dirty="0">
                <a:latin typeface="Carlito"/>
                <a:cs typeface="Carlito"/>
              </a:rPr>
              <a:t>devices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microprocessor.</a:t>
            </a:r>
            <a:endParaRPr sz="3200" dirty="0">
              <a:latin typeface="Carlito"/>
              <a:cs typeface="Carlito"/>
            </a:endParaRPr>
          </a:p>
          <a:p>
            <a:pPr marL="294640" marR="5080" indent="-281940">
              <a:lnSpc>
                <a:spcPts val="3490"/>
              </a:lnSpc>
              <a:spcBef>
                <a:spcPts val="605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Very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commonly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used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devices </a:t>
            </a:r>
            <a:r>
              <a:rPr sz="3200" dirty="0">
                <a:latin typeface="Carlito"/>
                <a:cs typeface="Carlito"/>
              </a:rPr>
              <a:t>from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Intel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family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are:</a:t>
            </a:r>
            <a:endParaRPr sz="32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165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8255A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peripheral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interface.</a:t>
            </a:r>
            <a:endParaRPr sz="28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8254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Interval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Timer.</a:t>
            </a:r>
            <a:endParaRPr sz="28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8294A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Interrupt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Controller.</a:t>
            </a:r>
            <a:endParaRPr sz="2800" dirty="0">
              <a:latin typeface="Carlito"/>
              <a:cs typeface="Carlito"/>
            </a:endParaRPr>
          </a:p>
          <a:p>
            <a:pPr marL="69342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693420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8237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DMA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controller.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781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rlito"/>
                <a:cs typeface="Carlito"/>
              </a:rPr>
              <a:t>Modes</a:t>
            </a:r>
            <a:r>
              <a:rPr b="0" spc="-65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of</a:t>
            </a:r>
            <a:r>
              <a:rPr b="0" spc="-60" dirty="0">
                <a:latin typeface="Carlito"/>
                <a:cs typeface="Carlito"/>
              </a:rPr>
              <a:t> </a:t>
            </a:r>
            <a:r>
              <a:rPr b="0" dirty="0">
                <a:latin typeface="Carlito"/>
                <a:cs typeface="Carlito"/>
              </a:rPr>
              <a:t>8259A</a:t>
            </a:r>
            <a:r>
              <a:rPr b="0" spc="-60" dirty="0">
                <a:latin typeface="Carlito"/>
                <a:cs typeface="Carlito"/>
              </a:rPr>
              <a:t> </a:t>
            </a:r>
            <a:r>
              <a:rPr b="0" spc="-25" dirty="0">
                <a:latin typeface="Carlito"/>
                <a:cs typeface="Carlito"/>
              </a:rPr>
              <a:t>PIC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179" y="1529968"/>
            <a:ext cx="4634865" cy="40170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Fully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Nested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mode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Special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Fully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Nested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mode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Nonspecific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Rotating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Specific</a:t>
            </a:r>
            <a:r>
              <a:rPr sz="3200" spc="-14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Rotating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Special</a:t>
            </a:r>
            <a:r>
              <a:rPr sz="3200" spc="-13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Mask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Polling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Fixed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priority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mode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86620" y="384270"/>
            <a:ext cx="7948295" cy="5279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720" indent="-287020">
              <a:lnSpc>
                <a:spcPts val="3510"/>
              </a:lnSpc>
              <a:spcBef>
                <a:spcPts val="110"/>
              </a:spcBef>
              <a:buFont typeface="Arial"/>
              <a:buChar char="•"/>
              <a:tabLst>
                <a:tab pos="299720" algn="l"/>
              </a:tabLst>
            </a:pPr>
            <a:r>
              <a:rPr sz="2950" dirty="0">
                <a:latin typeface="Carlito"/>
                <a:cs typeface="Carlito"/>
              </a:rPr>
              <a:t>Fully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nested</a:t>
            </a:r>
            <a:r>
              <a:rPr sz="2950" spc="-20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mode:</a:t>
            </a:r>
            <a:endParaRPr sz="2950">
              <a:latin typeface="Carlito"/>
              <a:cs typeface="Carlito"/>
            </a:endParaRPr>
          </a:p>
          <a:p>
            <a:pPr marL="699135" marR="737235" lvl="1" indent="-304800">
              <a:lnSpc>
                <a:spcPts val="2480"/>
              </a:lnSpc>
              <a:spcBef>
                <a:spcPts val="535"/>
              </a:spcBef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This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general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purpose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mode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where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all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IR’s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are </a:t>
            </a:r>
            <a:r>
              <a:rPr sz="2550" dirty="0">
                <a:latin typeface="Carlito"/>
                <a:cs typeface="Carlito"/>
              </a:rPr>
              <a:t>arranged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highest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lowest.</a:t>
            </a:r>
            <a:endParaRPr sz="2550">
              <a:latin typeface="Carlito"/>
              <a:cs typeface="Carlito"/>
            </a:endParaRPr>
          </a:p>
          <a:p>
            <a:pPr marL="699135" lvl="1" indent="-304165">
              <a:lnSpc>
                <a:spcPts val="2960"/>
              </a:lnSpc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IR0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highest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and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IR7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lowest.</a:t>
            </a:r>
            <a:endParaRPr sz="2550">
              <a:latin typeface="Carlito"/>
              <a:cs typeface="Carlito"/>
            </a:endParaRPr>
          </a:p>
          <a:p>
            <a:pPr marL="299720" indent="-287020">
              <a:lnSpc>
                <a:spcPts val="3465"/>
              </a:lnSpc>
              <a:buFont typeface="Arial"/>
              <a:buChar char="•"/>
              <a:tabLst>
                <a:tab pos="299720" algn="l"/>
              </a:tabLst>
            </a:pPr>
            <a:r>
              <a:rPr sz="2950" dirty="0">
                <a:latin typeface="Carlito"/>
                <a:cs typeface="Carlito"/>
              </a:rPr>
              <a:t>Special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Fully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Nested</a:t>
            </a:r>
            <a:r>
              <a:rPr sz="2950" spc="-2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Mode:</a:t>
            </a:r>
            <a:endParaRPr sz="2950">
              <a:latin typeface="Carlito"/>
              <a:cs typeface="Carlito"/>
            </a:endParaRPr>
          </a:p>
          <a:p>
            <a:pPr marL="699135" lvl="1" indent="-304165">
              <a:lnSpc>
                <a:spcPts val="3005"/>
              </a:lnSpc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Used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</a:t>
            </a:r>
            <a:r>
              <a:rPr sz="2550" spc="5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more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complicated</a:t>
            </a:r>
            <a:r>
              <a:rPr sz="2550" spc="50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systems.</a:t>
            </a:r>
            <a:endParaRPr sz="2550">
              <a:latin typeface="Carlito"/>
              <a:cs typeface="Carlito"/>
            </a:endParaRPr>
          </a:p>
          <a:p>
            <a:pPr marL="699135" lvl="1" indent="-304165">
              <a:lnSpc>
                <a:spcPts val="3000"/>
              </a:lnSpc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Similar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to,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normal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nested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mode.</a:t>
            </a:r>
            <a:endParaRPr sz="2550">
              <a:latin typeface="Carlito"/>
              <a:cs typeface="Carlito"/>
            </a:endParaRPr>
          </a:p>
          <a:p>
            <a:pPr marL="699135" marR="346075" lvl="1" indent="-304800">
              <a:lnSpc>
                <a:spcPct val="81000"/>
              </a:lnSpc>
              <a:spcBef>
                <a:spcPts val="555"/>
              </a:spcBef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When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an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interrupt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request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from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certain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slave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in </a:t>
            </a:r>
            <a:r>
              <a:rPr sz="2550" dirty="0">
                <a:latin typeface="Carlito"/>
                <a:cs typeface="Carlito"/>
              </a:rPr>
              <a:t>service,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this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slave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can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further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send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requests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the </a:t>
            </a:r>
            <a:r>
              <a:rPr sz="2550" spc="-10" dirty="0">
                <a:latin typeface="Carlito"/>
                <a:cs typeface="Carlito"/>
              </a:rPr>
              <a:t>master.</a:t>
            </a:r>
            <a:endParaRPr sz="2550">
              <a:latin typeface="Carlito"/>
              <a:cs typeface="Carlito"/>
            </a:endParaRPr>
          </a:p>
          <a:p>
            <a:pPr marL="699135" lvl="1" indent="-304165">
              <a:lnSpc>
                <a:spcPts val="2940"/>
              </a:lnSpc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The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master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interrupts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CPU</a:t>
            </a:r>
            <a:r>
              <a:rPr sz="2550" spc="4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only.</a:t>
            </a:r>
            <a:endParaRPr sz="2550">
              <a:latin typeface="Carlito"/>
              <a:cs typeface="Carlito"/>
            </a:endParaRPr>
          </a:p>
          <a:p>
            <a:pPr marL="299720" indent="-287020">
              <a:lnSpc>
                <a:spcPts val="3465"/>
              </a:lnSpc>
              <a:buFont typeface="Arial"/>
              <a:buChar char="•"/>
              <a:tabLst>
                <a:tab pos="299720" algn="l"/>
              </a:tabLst>
            </a:pPr>
            <a:r>
              <a:rPr sz="2950" dirty="0">
                <a:latin typeface="Carlito"/>
                <a:cs typeface="Carlito"/>
              </a:rPr>
              <a:t>Automatic</a:t>
            </a:r>
            <a:r>
              <a:rPr sz="2950" spc="-45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Rotation</a:t>
            </a:r>
            <a:r>
              <a:rPr sz="2950" spc="-35" dirty="0">
                <a:latin typeface="Carlito"/>
                <a:cs typeface="Carlito"/>
              </a:rPr>
              <a:t> </a:t>
            </a:r>
            <a:r>
              <a:rPr sz="2950" spc="-10" dirty="0">
                <a:latin typeface="Carlito"/>
                <a:cs typeface="Carlito"/>
              </a:rPr>
              <a:t>Mode:</a:t>
            </a:r>
            <a:endParaRPr sz="2950">
              <a:latin typeface="Carlito"/>
              <a:cs typeface="Carlito"/>
            </a:endParaRPr>
          </a:p>
          <a:p>
            <a:pPr marL="699135" marR="5080" lvl="1" indent="-304800">
              <a:lnSpc>
                <a:spcPts val="2480"/>
              </a:lnSpc>
              <a:spcBef>
                <a:spcPts val="540"/>
              </a:spcBef>
              <a:buFont typeface="Arial"/>
              <a:buChar char="–"/>
              <a:tabLst>
                <a:tab pos="699135" algn="l"/>
              </a:tabLst>
            </a:pPr>
            <a:r>
              <a:rPr sz="2550" dirty="0">
                <a:latin typeface="Carlito"/>
                <a:cs typeface="Carlito"/>
              </a:rPr>
              <a:t>In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this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mode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device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after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being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serviced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receives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the </a:t>
            </a:r>
            <a:r>
              <a:rPr sz="2550" dirty="0">
                <a:latin typeface="Carlito"/>
                <a:cs typeface="Carlito"/>
              </a:rPr>
              <a:t>lowest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priority.</a:t>
            </a:r>
            <a:endParaRPr sz="25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87336" y="145905"/>
            <a:ext cx="7836534" cy="636016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98450" algn="l"/>
              </a:tabLst>
            </a:pPr>
            <a:r>
              <a:rPr sz="3000" dirty="0">
                <a:latin typeface="Carlito"/>
                <a:cs typeface="Carlito"/>
              </a:rPr>
              <a:t>Specific</a:t>
            </a:r>
            <a:r>
              <a:rPr sz="3000" spc="-40" dirty="0">
                <a:latin typeface="Carlito"/>
                <a:cs typeface="Carlito"/>
              </a:rPr>
              <a:t> </a:t>
            </a:r>
            <a:r>
              <a:rPr sz="3000" dirty="0">
                <a:latin typeface="Carlito"/>
                <a:cs typeface="Carlito"/>
              </a:rPr>
              <a:t>Rotation</a:t>
            </a:r>
            <a:r>
              <a:rPr sz="3000" spc="-40" dirty="0">
                <a:latin typeface="Carlito"/>
                <a:cs typeface="Carlito"/>
              </a:rPr>
              <a:t> </a:t>
            </a:r>
            <a:r>
              <a:rPr sz="3000" spc="-20" dirty="0">
                <a:latin typeface="Carlito"/>
                <a:cs typeface="Carlito"/>
              </a:rPr>
              <a:t>Mode:</a:t>
            </a:r>
            <a:endParaRPr sz="3000">
              <a:latin typeface="Carlito"/>
              <a:cs typeface="Carlito"/>
            </a:endParaRPr>
          </a:p>
          <a:p>
            <a:pPr marL="698500" marR="210185" lvl="1" indent="-304800">
              <a:lnSpc>
                <a:spcPct val="101099"/>
              </a:lnSpc>
              <a:spcBef>
                <a:spcPts val="505"/>
              </a:spcBef>
              <a:buFont typeface="Arial"/>
              <a:buChar char="–"/>
              <a:tabLst>
                <a:tab pos="698500" algn="l"/>
              </a:tabLst>
            </a:pPr>
            <a:r>
              <a:rPr sz="2600" dirty="0">
                <a:latin typeface="Carlito"/>
                <a:cs typeface="Carlito"/>
              </a:rPr>
              <a:t>In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this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user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can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select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any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IR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for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lowest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priority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thus </a:t>
            </a:r>
            <a:r>
              <a:rPr sz="2600" dirty="0">
                <a:latin typeface="Carlito"/>
                <a:cs typeface="Carlito"/>
              </a:rPr>
              <a:t>fixing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all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priorities.</a:t>
            </a:r>
            <a:endParaRPr sz="2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98450" algn="l"/>
              </a:tabLst>
            </a:pPr>
            <a:r>
              <a:rPr sz="3000" dirty="0">
                <a:latin typeface="Carlito"/>
                <a:cs typeface="Carlito"/>
              </a:rPr>
              <a:t>Special</a:t>
            </a:r>
            <a:r>
              <a:rPr sz="3000" spc="-30" dirty="0">
                <a:latin typeface="Carlito"/>
                <a:cs typeface="Carlito"/>
              </a:rPr>
              <a:t> </a:t>
            </a:r>
            <a:r>
              <a:rPr sz="3000" dirty="0">
                <a:latin typeface="Carlito"/>
                <a:cs typeface="Carlito"/>
              </a:rPr>
              <a:t>Mask</a:t>
            </a:r>
            <a:r>
              <a:rPr sz="3000" spc="-25" dirty="0">
                <a:latin typeface="Carlito"/>
                <a:cs typeface="Carlito"/>
              </a:rPr>
              <a:t> </a:t>
            </a:r>
            <a:r>
              <a:rPr sz="3000" spc="-20" dirty="0">
                <a:latin typeface="Carlito"/>
                <a:cs typeface="Carlito"/>
              </a:rPr>
              <a:t>Mode</a:t>
            </a:r>
            <a:endParaRPr sz="3000">
              <a:latin typeface="Carlito"/>
              <a:cs typeface="Carlito"/>
            </a:endParaRPr>
          </a:p>
          <a:p>
            <a:pPr marL="698500" marR="413384" lvl="1" indent="-304800">
              <a:lnSpc>
                <a:spcPct val="101000"/>
              </a:lnSpc>
              <a:spcBef>
                <a:spcPts val="500"/>
              </a:spcBef>
              <a:buFont typeface="Arial"/>
              <a:buChar char="–"/>
              <a:tabLst>
                <a:tab pos="698500" algn="l"/>
              </a:tabLst>
            </a:pPr>
            <a:r>
              <a:rPr sz="2600" dirty="0">
                <a:latin typeface="Carlito"/>
                <a:cs typeface="Carlito"/>
              </a:rPr>
              <a:t>When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mask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bit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set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OCW,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inhibits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further interrupts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that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level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enables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interrupt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from </a:t>
            </a:r>
            <a:r>
              <a:rPr sz="2600" dirty="0">
                <a:latin typeface="Carlito"/>
                <a:cs typeface="Carlito"/>
              </a:rPr>
              <a:t>other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levels,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which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are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not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mastered.</a:t>
            </a:r>
            <a:endParaRPr sz="2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98450" algn="l"/>
              </a:tabLst>
            </a:pPr>
            <a:r>
              <a:rPr sz="3000" dirty="0">
                <a:latin typeface="Carlito"/>
                <a:cs typeface="Carlito"/>
              </a:rPr>
              <a:t>Poll</a:t>
            </a:r>
            <a:r>
              <a:rPr sz="3000" spc="-70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command</a:t>
            </a:r>
            <a:endParaRPr sz="3000">
              <a:latin typeface="Carlito"/>
              <a:cs typeface="Carlito"/>
            </a:endParaRPr>
          </a:p>
          <a:p>
            <a:pPr marL="698500" marR="5080" lvl="1" indent="-304800">
              <a:lnSpc>
                <a:spcPct val="101000"/>
              </a:lnSpc>
              <a:spcBef>
                <a:spcPts val="505"/>
              </a:spcBef>
              <a:buFont typeface="Arial"/>
              <a:buChar char="–"/>
              <a:tabLst>
                <a:tab pos="698500" algn="l"/>
              </a:tabLst>
            </a:pPr>
            <a:r>
              <a:rPr sz="2600" dirty="0">
                <a:latin typeface="Carlito"/>
                <a:cs typeface="Carlito"/>
              </a:rPr>
              <a:t>The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output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neglected,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though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functions </a:t>
            </a:r>
            <a:r>
              <a:rPr sz="2600" dirty="0">
                <a:latin typeface="Carlito"/>
                <a:cs typeface="Carlito"/>
              </a:rPr>
              <a:t>normally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by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not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connecting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output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or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by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masking </a:t>
            </a:r>
            <a:r>
              <a:rPr sz="2600" dirty="0">
                <a:latin typeface="Carlito"/>
                <a:cs typeface="Carlito"/>
              </a:rPr>
              <a:t>INT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input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microprocessor.</a:t>
            </a:r>
            <a:endParaRPr sz="2600">
              <a:latin typeface="Carlito"/>
              <a:cs typeface="Carlito"/>
            </a:endParaRPr>
          </a:p>
          <a:p>
            <a:pPr marL="697865" lvl="1" indent="-30416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697865" algn="l"/>
              </a:tabLst>
            </a:pPr>
            <a:r>
              <a:rPr sz="2600" dirty="0">
                <a:latin typeface="Carlito"/>
                <a:cs typeface="Carlito"/>
              </a:rPr>
              <a:t>This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mode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entered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by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setting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p=1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OCW3.</a:t>
            </a:r>
            <a:endParaRPr sz="2600">
              <a:latin typeface="Carlito"/>
              <a:cs typeface="Carlito"/>
            </a:endParaRPr>
          </a:p>
          <a:p>
            <a:pPr marL="698500" marR="728980" lvl="1" indent="-304800">
              <a:lnSpc>
                <a:spcPct val="101099"/>
              </a:lnSpc>
              <a:spcBef>
                <a:spcPts val="520"/>
              </a:spcBef>
              <a:buFont typeface="Arial"/>
              <a:buChar char="–"/>
              <a:tabLst>
                <a:tab pos="698500" algn="l"/>
              </a:tabLst>
            </a:pPr>
            <a:r>
              <a:rPr sz="2600" dirty="0">
                <a:latin typeface="Carlito"/>
                <a:cs typeface="Carlito"/>
              </a:rPr>
              <a:t>A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poll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command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may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give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more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than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64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priority levels.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098" y="719148"/>
            <a:ext cx="7543784" cy="54959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9065">
              <a:lnSpc>
                <a:spcPct val="100000"/>
              </a:lnSpc>
              <a:spcBef>
                <a:spcPts val="100"/>
              </a:spcBef>
            </a:pPr>
            <a:r>
              <a:rPr dirty="0"/>
              <a:t>8257</a:t>
            </a:r>
            <a:r>
              <a:rPr spc="-65" dirty="0"/>
              <a:t> </a:t>
            </a:r>
            <a:r>
              <a:rPr dirty="0"/>
              <a:t>DMA</a:t>
            </a:r>
            <a:r>
              <a:rPr spc="-65" dirty="0"/>
              <a:t> </a:t>
            </a:r>
            <a:r>
              <a:rPr spc="-10" dirty="0"/>
              <a:t>Controller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36550" marR="5080" indent="-287020">
              <a:lnSpc>
                <a:spcPts val="3220"/>
              </a:lnSpc>
              <a:spcBef>
                <a:spcPts val="480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DMA</a:t>
            </a:r>
            <a:r>
              <a:rPr spc="-30" dirty="0"/>
              <a:t> </a:t>
            </a:r>
            <a:r>
              <a:rPr dirty="0"/>
              <a:t>stands</a:t>
            </a:r>
            <a:r>
              <a:rPr spc="-2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dirty="0"/>
              <a:t>Direct</a:t>
            </a:r>
            <a:r>
              <a:rPr spc="-20" dirty="0"/>
              <a:t> </a:t>
            </a:r>
            <a:r>
              <a:rPr dirty="0"/>
              <a:t>Memory</a:t>
            </a:r>
            <a:r>
              <a:rPr spc="-20" dirty="0"/>
              <a:t> </a:t>
            </a:r>
            <a:r>
              <a:rPr dirty="0"/>
              <a:t>Access.</a:t>
            </a:r>
            <a:r>
              <a:rPr spc="-20" dirty="0"/>
              <a:t> </a:t>
            </a:r>
            <a:r>
              <a:rPr dirty="0"/>
              <a:t>It</a:t>
            </a:r>
            <a:r>
              <a:rPr spc="-20" dirty="0"/>
              <a:t> </a:t>
            </a:r>
            <a:r>
              <a:rPr spc="-35" dirty="0"/>
              <a:t>is </a:t>
            </a:r>
            <a:r>
              <a:rPr dirty="0"/>
              <a:t>designed</a:t>
            </a:r>
            <a:r>
              <a:rPr spc="-1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Intel</a:t>
            </a:r>
            <a:r>
              <a:rPr spc="-1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at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fastest </a:t>
            </a:r>
            <a:r>
              <a:rPr dirty="0"/>
              <a:t>rate.</a:t>
            </a:r>
            <a:r>
              <a:rPr spc="-20" dirty="0"/>
              <a:t> </a:t>
            </a:r>
            <a:r>
              <a:rPr dirty="0"/>
              <a:t>It</a:t>
            </a:r>
            <a:r>
              <a:rPr spc="-20" dirty="0"/>
              <a:t> </a:t>
            </a:r>
            <a:r>
              <a:rPr dirty="0"/>
              <a:t>allows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device</a:t>
            </a:r>
            <a:r>
              <a:rPr spc="-1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20" dirty="0"/>
              <a:t>data </a:t>
            </a:r>
            <a:r>
              <a:rPr dirty="0"/>
              <a:t>directly</a:t>
            </a:r>
            <a:r>
              <a:rPr spc="-30" dirty="0"/>
              <a:t> </a:t>
            </a:r>
            <a:r>
              <a:rPr dirty="0"/>
              <a:t>to/from</a:t>
            </a:r>
            <a:r>
              <a:rPr spc="-30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dirty="0"/>
              <a:t>without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spc="-10" dirty="0"/>
              <a:t>interference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20" dirty="0"/>
              <a:t>CPU.</a:t>
            </a:r>
          </a:p>
          <a:p>
            <a:pPr marL="336550" marR="101600" indent="-287020">
              <a:lnSpc>
                <a:spcPct val="91200"/>
              </a:lnSpc>
              <a:spcBef>
                <a:spcPts val="555"/>
              </a:spcBef>
              <a:buFont typeface="Arial"/>
              <a:buChar char="•"/>
              <a:tabLst>
                <a:tab pos="337185" algn="l"/>
              </a:tabLst>
            </a:pPr>
            <a:r>
              <a:rPr dirty="0"/>
              <a:t>Using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DMA</a:t>
            </a:r>
            <a:r>
              <a:rPr spc="-20" dirty="0"/>
              <a:t> </a:t>
            </a:r>
            <a:r>
              <a:rPr dirty="0"/>
              <a:t>controller,</a:t>
            </a:r>
            <a:r>
              <a:rPr spc="-2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device</a:t>
            </a:r>
            <a:r>
              <a:rPr spc="-20" dirty="0"/>
              <a:t> </a:t>
            </a:r>
            <a:r>
              <a:rPr dirty="0"/>
              <a:t>requests</a:t>
            </a:r>
            <a:r>
              <a:rPr spc="-20" dirty="0"/>
              <a:t> </a:t>
            </a:r>
            <a:r>
              <a:rPr spc="-25" dirty="0"/>
              <a:t>the </a:t>
            </a:r>
            <a:r>
              <a:rPr dirty="0"/>
              <a:t>CPU</a:t>
            </a:r>
            <a:r>
              <a:rPr spc="-3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hold</a:t>
            </a:r>
            <a:r>
              <a:rPr spc="-15" dirty="0"/>
              <a:t> </a:t>
            </a:r>
            <a:r>
              <a:rPr dirty="0"/>
              <a:t>its</a:t>
            </a:r>
            <a:r>
              <a:rPr spc="-15" dirty="0"/>
              <a:t> </a:t>
            </a:r>
            <a:r>
              <a:rPr dirty="0"/>
              <a:t>data,</a:t>
            </a:r>
            <a:r>
              <a:rPr spc="-20" dirty="0"/>
              <a:t> </a:t>
            </a:r>
            <a:r>
              <a:rPr dirty="0"/>
              <a:t>address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control</a:t>
            </a:r>
            <a:r>
              <a:rPr spc="-15" dirty="0"/>
              <a:t> </a:t>
            </a:r>
            <a:r>
              <a:rPr dirty="0"/>
              <a:t>bus,</a:t>
            </a:r>
            <a:r>
              <a:rPr spc="-15" dirty="0"/>
              <a:t> </a:t>
            </a:r>
            <a:r>
              <a:rPr spc="-25" dirty="0"/>
              <a:t>so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device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free</a:t>
            </a:r>
            <a:r>
              <a:rPr spc="-1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directly</a:t>
            </a:r>
            <a:r>
              <a:rPr spc="-15" dirty="0"/>
              <a:t> </a:t>
            </a:r>
            <a:r>
              <a:rPr spc="-10" dirty="0"/>
              <a:t>to/from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memory.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DMA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transfer</a:t>
            </a:r>
            <a:r>
              <a:rPr spc="-15" dirty="0"/>
              <a:t> </a:t>
            </a:r>
            <a:r>
              <a:rPr dirty="0"/>
              <a:t>is</a:t>
            </a:r>
            <a:r>
              <a:rPr spc="-10" dirty="0"/>
              <a:t> initiated </a:t>
            </a:r>
            <a:r>
              <a:rPr dirty="0"/>
              <a:t>only</a:t>
            </a:r>
            <a:r>
              <a:rPr spc="-30" dirty="0"/>
              <a:t> </a:t>
            </a:r>
            <a:r>
              <a:rPr dirty="0"/>
              <a:t>after</a:t>
            </a:r>
            <a:r>
              <a:rPr spc="-20" dirty="0"/>
              <a:t> </a:t>
            </a:r>
            <a:r>
              <a:rPr dirty="0"/>
              <a:t>receiving</a:t>
            </a:r>
            <a:r>
              <a:rPr spc="-25" dirty="0"/>
              <a:t> </a:t>
            </a:r>
            <a:r>
              <a:rPr dirty="0"/>
              <a:t>HLDA</a:t>
            </a:r>
            <a:r>
              <a:rPr spc="-20" dirty="0"/>
              <a:t> </a:t>
            </a:r>
            <a:r>
              <a:rPr dirty="0"/>
              <a:t>signal</a:t>
            </a:r>
            <a:r>
              <a:rPr spc="-20" dirty="0"/>
              <a:t> </a:t>
            </a:r>
            <a:r>
              <a:rPr dirty="0"/>
              <a:t>from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CPU.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6589">
              <a:lnSpc>
                <a:spcPct val="100000"/>
              </a:lnSpc>
              <a:spcBef>
                <a:spcPts val="100"/>
              </a:spcBef>
            </a:pPr>
            <a:r>
              <a:rPr dirty="0"/>
              <a:t>Features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20" dirty="0"/>
              <a:t>8257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2009" y="1231110"/>
            <a:ext cx="7965440" cy="49739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03530" marR="340995" indent="-291465">
              <a:lnSpc>
                <a:spcPts val="2620"/>
              </a:lnSpc>
              <a:spcBef>
                <a:spcPts val="720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four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channels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which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be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used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over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four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25" dirty="0">
                <a:latin typeface="Carlito"/>
                <a:cs typeface="Carlito"/>
              </a:rPr>
              <a:t>I/O </a:t>
            </a:r>
            <a:r>
              <a:rPr sz="2700" spc="-10" dirty="0">
                <a:latin typeface="Carlito"/>
                <a:cs typeface="Carlito"/>
              </a:rPr>
              <a:t>devices.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45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has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16-bit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address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4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14-bit</a:t>
            </a:r>
            <a:r>
              <a:rPr sz="2700" spc="4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counter.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5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transfer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data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up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64kb.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5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programmed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independently.</a:t>
            </a:r>
            <a:endParaRPr sz="2700">
              <a:latin typeface="Carlito"/>
              <a:cs typeface="Carlito"/>
            </a:endParaRPr>
          </a:p>
          <a:p>
            <a:pPr marL="303530" marR="5080" indent="-291465">
              <a:lnSpc>
                <a:spcPts val="2610"/>
              </a:lnSpc>
              <a:spcBef>
                <a:spcPts val="570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Each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channel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perform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read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transfer,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write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transfer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verify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transfer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operations.</a:t>
            </a:r>
            <a:endParaRPr sz="2700">
              <a:latin typeface="Carlito"/>
              <a:cs typeface="Carlito"/>
            </a:endParaRPr>
          </a:p>
          <a:p>
            <a:pPr marL="303530" marR="67310" indent="-291465">
              <a:lnSpc>
                <a:spcPts val="2610"/>
              </a:lnSpc>
              <a:spcBef>
                <a:spcPts val="555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generates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MARK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signal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peripheral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device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that </a:t>
            </a:r>
            <a:r>
              <a:rPr sz="2700" dirty="0">
                <a:latin typeface="Carlito"/>
                <a:cs typeface="Carlito"/>
              </a:rPr>
              <a:t>128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bytes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have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been</a:t>
            </a:r>
            <a:r>
              <a:rPr sz="2700" spc="2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transferred.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4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requires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single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phase</a:t>
            </a:r>
            <a:r>
              <a:rPr sz="2700" spc="2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clock.</a:t>
            </a:r>
            <a:endParaRPr sz="2700">
              <a:latin typeface="Carlito"/>
              <a:cs typeface="Carlito"/>
            </a:endParaRPr>
          </a:p>
          <a:p>
            <a:pPr marL="303530" indent="-290830">
              <a:lnSpc>
                <a:spcPts val="315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frequency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ranges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from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250Hz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3MHz.</a:t>
            </a:r>
            <a:endParaRPr sz="2700">
              <a:latin typeface="Carlito"/>
              <a:cs typeface="Carlito"/>
            </a:endParaRPr>
          </a:p>
          <a:p>
            <a:pPr marL="303530" marR="387350" indent="-291465">
              <a:lnSpc>
                <a:spcPts val="2610"/>
              </a:lnSpc>
              <a:spcBef>
                <a:spcPts val="565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It operates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in 2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modes,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i.e.,</a:t>
            </a:r>
            <a:r>
              <a:rPr sz="2700" spc="30" dirty="0">
                <a:latin typeface="Carlito"/>
                <a:cs typeface="Carlito"/>
              </a:rPr>
              <a:t> </a:t>
            </a:r>
            <a:r>
              <a:rPr sz="2700" b="1" dirty="0">
                <a:latin typeface="Carlito"/>
                <a:cs typeface="Carlito"/>
              </a:rPr>
              <a:t>Master</a:t>
            </a:r>
            <a:r>
              <a:rPr sz="2700" b="1" spc="5" dirty="0">
                <a:latin typeface="Carlito"/>
                <a:cs typeface="Carlito"/>
              </a:rPr>
              <a:t> </a:t>
            </a:r>
            <a:r>
              <a:rPr sz="2700" b="1" dirty="0">
                <a:latin typeface="Carlito"/>
                <a:cs typeface="Carlito"/>
              </a:rPr>
              <a:t>mode</a:t>
            </a:r>
            <a:r>
              <a:rPr sz="2700" b="1" spc="1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and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b="1" spc="-10" dirty="0">
                <a:latin typeface="Carlito"/>
                <a:cs typeface="Carlito"/>
              </a:rPr>
              <a:t>Slave mode</a:t>
            </a:r>
            <a:r>
              <a:rPr sz="2700" spc="-10" dirty="0">
                <a:latin typeface="Carlito"/>
                <a:cs typeface="Carlito"/>
              </a:rPr>
              <a:t>.</a:t>
            </a:r>
            <a:endParaRPr sz="2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612" y="257199"/>
            <a:ext cx="5943588" cy="63150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228600"/>
            <a:ext cx="8966199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8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77054"/>
            <a:ext cx="9085385" cy="6386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0"/>
            <a:ext cx="891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</a:rPr>
              <a:t>Read Write Control Logic of 8255</a:t>
            </a:r>
            <a:endParaRPr lang="en-US" sz="25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45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0"/>
            <a:ext cx="891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</a:rPr>
              <a:t>Group A &amp; Group B Control of 8255</a:t>
            </a:r>
            <a:endParaRPr lang="en-US" sz="2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977"/>
          <a:stretch/>
        </p:blipFill>
        <p:spPr>
          <a:xfrm>
            <a:off x="0" y="685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0"/>
            <a:ext cx="891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</a:rPr>
              <a:t>Ports of 8255</a:t>
            </a:r>
            <a:endParaRPr lang="en-US" sz="2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0004"/>
          <a:stretch/>
        </p:blipFill>
        <p:spPr>
          <a:xfrm>
            <a:off x="0" y="609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7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082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20"/>
              </a:spcBef>
            </a:pPr>
            <a:r>
              <a:rPr sz="3400" dirty="0"/>
              <a:t>8255A</a:t>
            </a:r>
            <a:r>
              <a:rPr sz="3400" spc="-50" dirty="0"/>
              <a:t> </a:t>
            </a:r>
            <a:r>
              <a:rPr sz="3400" dirty="0"/>
              <a:t>Programmable</a:t>
            </a:r>
            <a:r>
              <a:rPr sz="3400" spc="-40" dirty="0"/>
              <a:t> </a:t>
            </a:r>
            <a:r>
              <a:rPr sz="3400" dirty="0"/>
              <a:t>Peripheral</a:t>
            </a:r>
            <a:r>
              <a:rPr sz="3400" spc="-40" dirty="0"/>
              <a:t> </a:t>
            </a:r>
            <a:r>
              <a:rPr sz="3400" spc="-10" dirty="0"/>
              <a:t>Interface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591179" y="1609340"/>
            <a:ext cx="7962265" cy="39992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4640" marR="11430" indent="-281940">
              <a:lnSpc>
                <a:spcPts val="3820"/>
              </a:lnSpc>
              <a:spcBef>
                <a:spcPts val="2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8255A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general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purpose</a:t>
            </a:r>
            <a:r>
              <a:rPr sz="3200" spc="8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programmable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device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designed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transfer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data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from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interrupt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under </a:t>
            </a:r>
            <a:r>
              <a:rPr sz="3200" dirty="0">
                <a:latin typeface="Carlito"/>
                <a:cs typeface="Carlito"/>
              </a:rPr>
              <a:t>certain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conditions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required.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can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used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almost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any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microprocessor.</a:t>
            </a:r>
            <a:endParaRPr sz="3200">
              <a:latin typeface="Carlito"/>
              <a:cs typeface="Carlito"/>
            </a:endParaRPr>
          </a:p>
          <a:p>
            <a:pPr marL="294640" marR="5080" indent="-281940">
              <a:lnSpc>
                <a:spcPct val="100099"/>
              </a:lnSpc>
              <a:spcBef>
                <a:spcPts val="52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consists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three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8-</a:t>
            </a:r>
            <a:r>
              <a:rPr sz="3200" dirty="0">
                <a:latin typeface="Carlito"/>
                <a:cs typeface="Carlito"/>
              </a:rPr>
              <a:t>bit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bidirectional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ports </a:t>
            </a:r>
            <a:r>
              <a:rPr sz="3200" dirty="0">
                <a:latin typeface="Carlito"/>
                <a:cs typeface="Carlito"/>
              </a:rPr>
              <a:t>(24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I/O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lines)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which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configured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per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requirement.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5825">
              <a:lnSpc>
                <a:spcPct val="100000"/>
              </a:lnSpc>
              <a:spcBef>
                <a:spcPts val="100"/>
              </a:spcBef>
            </a:pPr>
            <a:r>
              <a:rPr dirty="0"/>
              <a:t>Ports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10" dirty="0"/>
              <a:t>8255A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450" y="1502229"/>
            <a:ext cx="8018145" cy="47117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07975" indent="-295275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07975" algn="l"/>
              </a:tabLst>
            </a:pPr>
            <a:r>
              <a:rPr sz="2450" dirty="0">
                <a:latin typeface="Carlito"/>
                <a:cs typeface="Carlito"/>
              </a:rPr>
              <a:t>8255A</a:t>
            </a:r>
            <a:r>
              <a:rPr sz="2450" spc="2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has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three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ports,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i.e.,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B,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and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spc="-25" dirty="0">
                <a:latin typeface="Carlito"/>
                <a:cs typeface="Carlito"/>
              </a:rPr>
              <a:t>C.</a:t>
            </a:r>
            <a:endParaRPr sz="2450">
              <a:latin typeface="Carlito"/>
              <a:cs typeface="Carlito"/>
            </a:endParaRPr>
          </a:p>
          <a:p>
            <a:pPr marL="706755" marR="5080" lvl="1" indent="-315595">
              <a:lnSpc>
                <a:spcPct val="100499"/>
              </a:lnSpc>
              <a:spcBef>
                <a:spcPts val="375"/>
              </a:spcBef>
              <a:buFont typeface="Arial Black"/>
              <a:buChar char="□"/>
              <a:tabLst>
                <a:tab pos="708025" algn="l"/>
              </a:tabLst>
            </a:pPr>
            <a:r>
              <a:rPr sz="2400" b="1" dirty="0">
                <a:latin typeface="Carlito"/>
                <a:cs typeface="Carlito"/>
              </a:rPr>
              <a:t>Port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contains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8-</a:t>
            </a:r>
            <a:r>
              <a:rPr sz="2400" dirty="0">
                <a:latin typeface="Carlito"/>
                <a:cs typeface="Carlito"/>
              </a:rPr>
              <a:t>bit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output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latch/buffer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8-</a:t>
            </a:r>
            <a:r>
              <a:rPr sz="2400" spc="-25" dirty="0">
                <a:latin typeface="Carlito"/>
                <a:cs typeface="Carlito"/>
              </a:rPr>
              <a:t>bit 	</a:t>
            </a:r>
            <a:r>
              <a:rPr sz="2400" dirty="0">
                <a:latin typeface="Carlito"/>
                <a:cs typeface="Carlito"/>
              </a:rPr>
              <a:t>input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buffer.</a:t>
            </a:r>
            <a:endParaRPr sz="2400">
              <a:latin typeface="Carlito"/>
              <a:cs typeface="Carlito"/>
            </a:endParaRPr>
          </a:p>
          <a:p>
            <a:pPr marL="707390" lvl="1" indent="-315595">
              <a:lnSpc>
                <a:spcPct val="100000"/>
              </a:lnSpc>
              <a:spcBef>
                <a:spcPts val="455"/>
              </a:spcBef>
              <a:buFont typeface="Arial Black"/>
              <a:buChar char="□"/>
              <a:tabLst>
                <a:tab pos="707390" algn="l"/>
              </a:tabLst>
            </a:pPr>
            <a:r>
              <a:rPr sz="2400" b="1" dirty="0">
                <a:latin typeface="Carlito"/>
                <a:cs typeface="Carlito"/>
              </a:rPr>
              <a:t>Port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B</a:t>
            </a:r>
            <a:r>
              <a:rPr sz="2400" b="1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similar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A.</a:t>
            </a:r>
            <a:endParaRPr sz="2400">
              <a:latin typeface="Carlito"/>
              <a:cs typeface="Carlito"/>
            </a:endParaRPr>
          </a:p>
          <a:p>
            <a:pPr marL="706755" marR="652780" lvl="1" indent="-315595">
              <a:lnSpc>
                <a:spcPct val="99700"/>
              </a:lnSpc>
              <a:spcBef>
                <a:spcPts val="500"/>
              </a:spcBef>
              <a:buFont typeface="Arial Black"/>
              <a:buChar char="□"/>
              <a:tabLst>
                <a:tab pos="708025" algn="l"/>
              </a:tabLst>
            </a:pPr>
            <a:r>
              <a:rPr sz="2400" b="1" dirty="0">
                <a:latin typeface="Carlito"/>
                <a:cs typeface="Carlito"/>
              </a:rPr>
              <a:t>Port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</a:t>
            </a:r>
            <a:r>
              <a:rPr sz="2400" b="1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split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two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parts,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i.e.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lower 	(PC0-</a:t>
            </a:r>
            <a:r>
              <a:rPr sz="2400" dirty="0">
                <a:latin typeface="Carlito"/>
                <a:cs typeface="Carlito"/>
              </a:rPr>
              <a:t>PC3)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upper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(PC7-</a:t>
            </a:r>
            <a:r>
              <a:rPr sz="2400" dirty="0">
                <a:latin typeface="Carlito"/>
                <a:cs typeface="Carlito"/>
              </a:rPr>
              <a:t>PC4)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control 	word.</a:t>
            </a:r>
            <a:endParaRPr sz="2400">
              <a:latin typeface="Carlito"/>
              <a:cs typeface="Carlito"/>
            </a:endParaRPr>
          </a:p>
          <a:p>
            <a:pPr marL="307975" marR="12065" indent="-295910">
              <a:lnSpc>
                <a:spcPct val="81300"/>
              </a:lnSpc>
              <a:spcBef>
                <a:spcPts val="565"/>
              </a:spcBef>
              <a:buFont typeface="Arial"/>
              <a:buChar char="•"/>
              <a:tabLst>
                <a:tab pos="307975" algn="l"/>
              </a:tabLst>
            </a:pPr>
            <a:r>
              <a:rPr sz="2450" dirty="0">
                <a:latin typeface="Carlito"/>
                <a:cs typeface="Carlito"/>
              </a:rPr>
              <a:t>These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three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are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further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divided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into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two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groups,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spc="-20" dirty="0">
                <a:latin typeface="Carlito"/>
                <a:cs typeface="Carlito"/>
              </a:rPr>
              <a:t>i.e. </a:t>
            </a:r>
            <a:r>
              <a:rPr sz="2450" dirty="0">
                <a:latin typeface="Carlito"/>
                <a:cs typeface="Carlito"/>
              </a:rPr>
              <a:t>Group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</a:t>
            </a:r>
            <a:r>
              <a:rPr sz="2450" spc="4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includes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4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and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upper</a:t>
            </a:r>
            <a:r>
              <a:rPr sz="2450" spc="4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C.</a:t>
            </a:r>
            <a:r>
              <a:rPr sz="2450" spc="4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Group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spc="-50" dirty="0">
                <a:latin typeface="Carlito"/>
                <a:cs typeface="Carlito"/>
              </a:rPr>
              <a:t>B </a:t>
            </a:r>
            <a:r>
              <a:rPr sz="2450" dirty="0">
                <a:latin typeface="Carlito"/>
                <a:cs typeface="Carlito"/>
              </a:rPr>
              <a:t>includes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B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and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lower</a:t>
            </a:r>
            <a:r>
              <a:rPr sz="2450" spc="3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PORT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C.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These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two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groups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spc="-25" dirty="0">
                <a:latin typeface="Carlito"/>
                <a:cs typeface="Carlito"/>
              </a:rPr>
              <a:t>can</a:t>
            </a:r>
            <a:r>
              <a:rPr sz="2450" spc="61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be</a:t>
            </a:r>
            <a:r>
              <a:rPr sz="2450" spc="1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programmed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in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three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different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modes,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i.e.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first</a:t>
            </a:r>
            <a:r>
              <a:rPr sz="2450" spc="20" dirty="0">
                <a:latin typeface="Carlito"/>
                <a:cs typeface="Carlito"/>
              </a:rPr>
              <a:t> </a:t>
            </a:r>
            <a:r>
              <a:rPr sz="2450" spc="-20" dirty="0">
                <a:latin typeface="Carlito"/>
                <a:cs typeface="Carlito"/>
              </a:rPr>
              <a:t>mode </a:t>
            </a:r>
            <a:r>
              <a:rPr sz="2450" dirty="0">
                <a:latin typeface="Carlito"/>
                <a:cs typeface="Carlito"/>
              </a:rPr>
              <a:t>is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named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0,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second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is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named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spc="-50" dirty="0">
                <a:latin typeface="Carlito"/>
                <a:cs typeface="Carlito"/>
              </a:rPr>
              <a:t>1 </a:t>
            </a:r>
            <a:r>
              <a:rPr sz="2450" dirty="0">
                <a:latin typeface="Carlito"/>
                <a:cs typeface="Carlito"/>
              </a:rPr>
              <a:t>and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the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third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is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named</a:t>
            </a:r>
            <a:r>
              <a:rPr sz="2450" spc="30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as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dirty="0">
                <a:latin typeface="Carlito"/>
                <a:cs typeface="Carlito"/>
              </a:rPr>
              <a:t>Mode</a:t>
            </a:r>
            <a:r>
              <a:rPr sz="2450" spc="25" dirty="0">
                <a:latin typeface="Carlito"/>
                <a:cs typeface="Carlito"/>
              </a:rPr>
              <a:t> </a:t>
            </a:r>
            <a:r>
              <a:rPr sz="2450" spc="-25" dirty="0">
                <a:latin typeface="Carlito"/>
                <a:cs typeface="Carlito"/>
              </a:rPr>
              <a:t>2.</a:t>
            </a:r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1071</Words>
  <Application>Microsoft Office PowerPoint</Application>
  <PresentationFormat>On-screen Show (4:3)</PresentationFormat>
  <Paragraphs>113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Arial Black</vt:lpstr>
      <vt:lpstr>Carlito</vt:lpstr>
      <vt:lpstr>Office Theme</vt:lpstr>
      <vt:lpstr>Programmable Interfacing Devices</vt:lpstr>
      <vt:lpstr>General-Purpose Programmable Peripheral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8255A Programmable Peripheral Interface</vt:lpstr>
      <vt:lpstr>Ports of 8255A</vt:lpstr>
      <vt:lpstr>Block diagram of 8255</vt:lpstr>
      <vt:lpstr>Different Mode of Operation of 8255</vt:lpstr>
      <vt:lpstr>Pin Diagram of 8255</vt:lpstr>
      <vt:lpstr>Interfacing A/D converter using 8255</vt:lpstr>
      <vt:lpstr>Interfacing A/D converter using 8255 (Cont.)</vt:lpstr>
      <vt:lpstr>8253 Programmable Interval Timer</vt:lpstr>
      <vt:lpstr>PowerPoint Presentation</vt:lpstr>
      <vt:lpstr>PowerPoint Presentation</vt:lpstr>
      <vt:lpstr>8259 Programmable Interrupt Controller</vt:lpstr>
      <vt:lpstr>PowerPoint Presentation</vt:lpstr>
      <vt:lpstr>Modes of 8259A PIC</vt:lpstr>
      <vt:lpstr>PowerPoint Presentation</vt:lpstr>
      <vt:lpstr>PowerPoint Presentation</vt:lpstr>
      <vt:lpstr>PowerPoint Presentation</vt:lpstr>
      <vt:lpstr>8257 DMA Controller</vt:lpstr>
      <vt:lpstr>Features of 8257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Interfacing Devices</dc:title>
  <cp:lastModifiedBy>Syed Shakil</cp:lastModifiedBy>
  <cp:revision>8</cp:revision>
  <dcterms:created xsi:type="dcterms:W3CDTF">2024-11-21T00:57:14Z</dcterms:created>
  <dcterms:modified xsi:type="dcterms:W3CDTF">2024-11-21T01:10:07Z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2024-11-21T00:00:00Z</vt:filetime>
  </property>
  <property fmtid="{D5CDD505-2E9C-101B-9397-08002B2CF9AE}" pid="4" name="Producer">
    <vt:lpwstr>3-Heights(TM) PDF Security Shell 4.8.25.2 (http://www.pdf-tools.com)</vt:lpwstr>
  </property>
</Properties>
</file>